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Unbounded"/>
      <p:regular r:id="rId14"/>
    </p:embeddedFont>
    <p:embeddedFont>
      <p:font typeface="Unbounded"/>
      <p:regular r:id="rId15"/>
    </p:embeddedFont>
    <p:embeddedFont>
      <p:font typeface="Cabin"/>
      <p:regular r:id="rId16"/>
    </p:embeddedFont>
    <p:embeddedFont>
      <p:font typeface="Cabin"/>
      <p:regular r:id="rId17"/>
    </p:embeddedFont>
    <p:embeddedFont>
      <p:font typeface="Cabin"/>
      <p:regular r:id="rId18"/>
    </p:embeddedFont>
    <p:embeddedFont>
      <p:font typeface="Cabin"/>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3777" y="1032867"/>
            <a:ext cx="7756446" cy="3218498"/>
          </a:xfrm>
          <a:prstGeom prst="rect">
            <a:avLst/>
          </a:prstGeom>
          <a:noFill/>
          <a:ln/>
        </p:spPr>
        <p:txBody>
          <a:bodyPr wrap="square" lIns="0" tIns="0" rIns="0" bIns="0" rtlCol="0" anchor="t"/>
          <a:lstStyle/>
          <a:p>
            <a:pPr indent="0" marL="0">
              <a:lnSpc>
                <a:spcPts val="6300"/>
              </a:lnSpc>
              <a:buNone/>
            </a:pPr>
            <a:r>
              <a:rPr lang="en-US" sz="5050" dirty="0">
                <a:solidFill>
                  <a:srgbClr val="FFFFFF"/>
                </a:solidFill>
                <a:latin typeface="Unbounded" pitchFamily="34" charset="0"/>
                <a:ea typeface="Unbounded" pitchFamily="34" charset="-122"/>
                <a:cs typeface="Unbounded" pitchFamily="34" charset="-120"/>
              </a:rPr>
              <a:t>Innovative EdTech Platform for Master's Entrance Exam Preparation</a:t>
            </a:r>
            <a:endParaRPr lang="en-US" sz="5050" dirty="0"/>
          </a:p>
        </p:txBody>
      </p:sp>
      <p:sp>
        <p:nvSpPr>
          <p:cNvPr id="4" name="Text 1"/>
          <p:cNvSpPr/>
          <p:nvPr/>
        </p:nvSpPr>
        <p:spPr>
          <a:xfrm>
            <a:off x="693777" y="4548664"/>
            <a:ext cx="7756446" cy="951548"/>
          </a:xfrm>
          <a:prstGeom prst="rect">
            <a:avLst/>
          </a:prstGeom>
          <a:noFill/>
          <a:ln/>
        </p:spPr>
        <p:txBody>
          <a:bodyPr wrap="square" lIns="0" tIns="0" rIns="0" bIns="0" rtlCol="0" anchor="t"/>
          <a:lstStyle/>
          <a:p>
            <a:pPr indent="0" marL="0">
              <a:lnSpc>
                <a:spcPts val="2450"/>
              </a:lnSpc>
              <a:buNone/>
            </a:pPr>
            <a:r>
              <a:rPr lang="en-US" sz="1550" dirty="0">
                <a:solidFill>
                  <a:srgbClr val="CAD6DE"/>
                </a:solidFill>
                <a:latin typeface="Cabin" pitchFamily="34" charset="0"/>
                <a:ea typeface="Cabin" pitchFamily="34" charset="-122"/>
                <a:cs typeface="Cabin" pitchFamily="34" charset="-120"/>
              </a:rPr>
              <a:t>We present a unique solution for master's entrance exam preparation, designed to empower students with personalized feedback and real-time support.</a:t>
            </a:r>
            <a:pPr indent="0" marL="0">
              <a:lnSpc>
                <a:spcPts val="2450"/>
              </a:lnSpc>
              <a:buNone/>
            </a:pPr>
            <a:r>
              <a:rPr lang="en-US" sz="1550" dirty="0">
                <a:solidFill>
                  <a:srgbClr val="CAD6DE"/>
                </a:solidFill>
                <a:latin typeface="Cabin" pitchFamily="34" charset="0"/>
                <a:ea typeface="Cabin" pitchFamily="34" charset="-122"/>
                <a:cs typeface="Cabin" pitchFamily="34" charset="-120"/>
              </a:rPr>
              <a:t>
</a:t>
            </a:r>
            <a:endParaRPr lang="en-US" sz="1550" dirty="0"/>
          </a:p>
        </p:txBody>
      </p:sp>
      <p:sp>
        <p:nvSpPr>
          <p:cNvPr id="5" name="Text 2"/>
          <p:cNvSpPr/>
          <p:nvPr/>
        </p:nvSpPr>
        <p:spPr>
          <a:xfrm>
            <a:off x="693777" y="5797510"/>
            <a:ext cx="7756446" cy="1399103"/>
          </a:xfrm>
          <a:prstGeom prst="rect">
            <a:avLst/>
          </a:prstGeom>
          <a:noFill/>
          <a:ln/>
        </p:spPr>
        <p:txBody>
          <a:bodyPr wrap="square" lIns="0" tIns="0" rIns="0" bIns="0" rtlCol="0" anchor="t"/>
          <a:lstStyle/>
          <a:p>
            <a:pPr indent="0" marL="0">
              <a:lnSpc>
                <a:spcPts val="3650"/>
              </a:lnSpc>
              <a:buNone/>
            </a:pPr>
            <a:r>
              <a:rPr lang="en-US" sz="2900" b="1" dirty="0">
                <a:solidFill>
                  <a:srgbClr val="FFFFFF"/>
                </a:solidFill>
                <a:latin typeface="Unbounded" pitchFamily="34" charset="0"/>
                <a:ea typeface="Unbounded" pitchFamily="34" charset="-122"/>
                <a:cs typeface="Unbounded" pitchFamily="34" charset="-120"/>
              </a:rPr>
              <a:t>Presented By -        NextStep Academy</a:t>
            </a:r>
            <a:pPr indent="0" marL="0">
              <a:lnSpc>
                <a:spcPts val="3650"/>
              </a:lnSpc>
              <a:buNone/>
            </a:pPr>
            <a:r>
              <a:rPr lang="en-US" sz="2900" b="1" dirty="0">
                <a:solidFill>
                  <a:srgbClr val="FFFFFF"/>
                </a:solidFill>
                <a:latin typeface="Unbounded" pitchFamily="34" charset="0"/>
                <a:ea typeface="Unbounded" pitchFamily="34" charset="-122"/>
                <a:cs typeface="Unbounded" pitchFamily="34" charset="-120"/>
              </a:rPr>
              <a:t>
</a:t>
            </a:r>
            <a:endParaRPr lang="en-US" sz="2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685324"/>
            <a:ext cx="7468553" cy="2112050"/>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Master's Entrance Exam Preparation: The Challenge</a:t>
            </a:r>
            <a:endParaRPr lang="en-US" sz="4400" dirty="0"/>
          </a:p>
        </p:txBody>
      </p:sp>
      <p:sp>
        <p:nvSpPr>
          <p:cNvPr id="4" name="Shape 1"/>
          <p:cNvSpPr/>
          <p:nvPr/>
        </p:nvSpPr>
        <p:spPr>
          <a:xfrm>
            <a:off x="837724" y="3425547"/>
            <a:ext cx="538520" cy="538520"/>
          </a:xfrm>
          <a:prstGeom prst="roundRect">
            <a:avLst>
              <a:gd name="adj" fmla="val 6668"/>
            </a:avLst>
          </a:prstGeom>
          <a:solidFill>
            <a:srgbClr val="304755"/>
          </a:solidFill>
          <a:ln/>
        </p:spPr>
      </p:sp>
      <p:sp>
        <p:nvSpPr>
          <p:cNvPr id="5" name="Text 2"/>
          <p:cNvSpPr/>
          <p:nvPr/>
        </p:nvSpPr>
        <p:spPr>
          <a:xfrm>
            <a:off x="1027390" y="3525798"/>
            <a:ext cx="159187" cy="337899"/>
          </a:xfrm>
          <a:prstGeom prst="rect">
            <a:avLst/>
          </a:prstGeom>
          <a:noFill/>
          <a:ln/>
        </p:spPr>
        <p:txBody>
          <a:bodyPr wrap="none" lIns="0" tIns="0" rIns="0" bIns="0" rtlCol="0" anchor="t"/>
          <a:lstStyle/>
          <a:p>
            <a:pPr algn="ctr" indent="0" marL="0">
              <a:lnSpc>
                <a:spcPts val="2650"/>
              </a:lnSpc>
              <a:buNone/>
            </a:pPr>
            <a:r>
              <a:rPr lang="en-US" sz="2650" dirty="0">
                <a:solidFill>
                  <a:srgbClr val="CAD6DE"/>
                </a:solidFill>
                <a:latin typeface="Unbounded" pitchFamily="34" charset="0"/>
                <a:ea typeface="Unbounded" pitchFamily="34" charset="-122"/>
                <a:cs typeface="Unbounded" pitchFamily="34" charset="-120"/>
              </a:rPr>
              <a:t>1</a:t>
            </a:r>
            <a:endParaRPr lang="en-US" sz="2650" dirty="0"/>
          </a:p>
        </p:txBody>
      </p:sp>
      <p:sp>
        <p:nvSpPr>
          <p:cNvPr id="6" name="Text 3"/>
          <p:cNvSpPr/>
          <p:nvPr/>
        </p:nvSpPr>
        <p:spPr>
          <a:xfrm>
            <a:off x="1615559" y="3425547"/>
            <a:ext cx="2836783" cy="703898"/>
          </a:xfrm>
          <a:prstGeom prst="rect">
            <a:avLst/>
          </a:prstGeom>
          <a:noFill/>
          <a:ln/>
        </p:spPr>
        <p:txBody>
          <a:bodyPr wrap="squar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Limited Resources</a:t>
            </a:r>
            <a:endParaRPr lang="en-US" sz="2200" dirty="0"/>
          </a:p>
        </p:txBody>
      </p:sp>
      <p:sp>
        <p:nvSpPr>
          <p:cNvPr id="7" name="Text 4"/>
          <p:cNvSpPr/>
          <p:nvPr/>
        </p:nvSpPr>
        <p:spPr>
          <a:xfrm>
            <a:off x="1615559" y="4273034"/>
            <a:ext cx="2836783" cy="766048"/>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Students need targeted, efficient practice materials.</a:t>
            </a:r>
            <a:endParaRPr lang="en-US" sz="1850" dirty="0"/>
          </a:p>
        </p:txBody>
      </p:sp>
      <p:sp>
        <p:nvSpPr>
          <p:cNvPr id="8" name="Shape 5"/>
          <p:cNvSpPr/>
          <p:nvPr/>
        </p:nvSpPr>
        <p:spPr>
          <a:xfrm>
            <a:off x="4691658" y="3425547"/>
            <a:ext cx="538520" cy="538520"/>
          </a:xfrm>
          <a:prstGeom prst="roundRect">
            <a:avLst>
              <a:gd name="adj" fmla="val 6668"/>
            </a:avLst>
          </a:prstGeom>
          <a:solidFill>
            <a:srgbClr val="304755"/>
          </a:solidFill>
          <a:ln/>
        </p:spPr>
      </p:sp>
      <p:sp>
        <p:nvSpPr>
          <p:cNvPr id="9" name="Text 6"/>
          <p:cNvSpPr/>
          <p:nvPr/>
        </p:nvSpPr>
        <p:spPr>
          <a:xfrm>
            <a:off x="4827508" y="3525798"/>
            <a:ext cx="266700" cy="337899"/>
          </a:xfrm>
          <a:prstGeom prst="rect">
            <a:avLst/>
          </a:prstGeom>
          <a:noFill/>
          <a:ln/>
        </p:spPr>
        <p:txBody>
          <a:bodyPr wrap="none" lIns="0" tIns="0" rIns="0" bIns="0" rtlCol="0" anchor="t"/>
          <a:lstStyle/>
          <a:p>
            <a:pPr algn="ctr" indent="0" marL="0">
              <a:lnSpc>
                <a:spcPts val="2650"/>
              </a:lnSpc>
              <a:buNone/>
            </a:pPr>
            <a:r>
              <a:rPr lang="en-US" sz="2650" dirty="0">
                <a:solidFill>
                  <a:srgbClr val="CAD6DE"/>
                </a:solidFill>
                <a:latin typeface="Unbounded" pitchFamily="34" charset="0"/>
                <a:ea typeface="Unbounded" pitchFamily="34" charset="-122"/>
                <a:cs typeface="Unbounded" pitchFamily="34" charset="-120"/>
              </a:rPr>
              <a:t>2</a:t>
            </a:r>
            <a:endParaRPr lang="en-US" sz="2650" dirty="0"/>
          </a:p>
        </p:txBody>
      </p:sp>
      <p:sp>
        <p:nvSpPr>
          <p:cNvPr id="10" name="Text 7"/>
          <p:cNvSpPr/>
          <p:nvPr/>
        </p:nvSpPr>
        <p:spPr>
          <a:xfrm>
            <a:off x="5469493" y="3425547"/>
            <a:ext cx="2836783" cy="703898"/>
          </a:xfrm>
          <a:prstGeom prst="rect">
            <a:avLst/>
          </a:prstGeom>
          <a:noFill/>
          <a:ln/>
        </p:spPr>
        <p:txBody>
          <a:bodyPr wrap="squar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Lack of Feedback</a:t>
            </a:r>
            <a:endParaRPr lang="en-US" sz="2200" dirty="0"/>
          </a:p>
        </p:txBody>
      </p:sp>
      <p:sp>
        <p:nvSpPr>
          <p:cNvPr id="11" name="Text 8"/>
          <p:cNvSpPr/>
          <p:nvPr/>
        </p:nvSpPr>
        <p:spPr>
          <a:xfrm>
            <a:off x="5469493" y="4273034"/>
            <a:ext cx="2836783" cy="766048"/>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Students need personalized insights and support.</a:t>
            </a:r>
            <a:endParaRPr lang="en-US" sz="1850" dirty="0"/>
          </a:p>
        </p:txBody>
      </p:sp>
      <p:sp>
        <p:nvSpPr>
          <p:cNvPr id="12" name="Shape 9"/>
          <p:cNvSpPr/>
          <p:nvPr/>
        </p:nvSpPr>
        <p:spPr>
          <a:xfrm>
            <a:off x="837724" y="5547598"/>
            <a:ext cx="538520" cy="538520"/>
          </a:xfrm>
          <a:prstGeom prst="roundRect">
            <a:avLst>
              <a:gd name="adj" fmla="val 6668"/>
            </a:avLst>
          </a:prstGeom>
          <a:solidFill>
            <a:srgbClr val="304755"/>
          </a:solidFill>
          <a:ln/>
        </p:spPr>
      </p:sp>
      <p:sp>
        <p:nvSpPr>
          <p:cNvPr id="13" name="Text 10"/>
          <p:cNvSpPr/>
          <p:nvPr/>
        </p:nvSpPr>
        <p:spPr>
          <a:xfrm>
            <a:off x="971074" y="5647849"/>
            <a:ext cx="271701" cy="337899"/>
          </a:xfrm>
          <a:prstGeom prst="rect">
            <a:avLst/>
          </a:prstGeom>
          <a:noFill/>
          <a:ln/>
        </p:spPr>
        <p:txBody>
          <a:bodyPr wrap="none" lIns="0" tIns="0" rIns="0" bIns="0" rtlCol="0" anchor="t"/>
          <a:lstStyle/>
          <a:p>
            <a:pPr algn="ctr" indent="0" marL="0">
              <a:lnSpc>
                <a:spcPts val="2650"/>
              </a:lnSpc>
              <a:buNone/>
            </a:pPr>
            <a:r>
              <a:rPr lang="en-US" sz="2650" dirty="0">
                <a:solidFill>
                  <a:srgbClr val="CAD6DE"/>
                </a:solidFill>
                <a:latin typeface="Unbounded" pitchFamily="34" charset="0"/>
                <a:ea typeface="Unbounded" pitchFamily="34" charset="-122"/>
                <a:cs typeface="Unbounded" pitchFamily="34" charset="-120"/>
              </a:rPr>
              <a:t>3</a:t>
            </a:r>
            <a:endParaRPr lang="en-US" sz="2650" dirty="0"/>
          </a:p>
        </p:txBody>
      </p:sp>
      <p:sp>
        <p:nvSpPr>
          <p:cNvPr id="14" name="Text 11"/>
          <p:cNvSpPr/>
          <p:nvPr/>
        </p:nvSpPr>
        <p:spPr>
          <a:xfrm>
            <a:off x="1615559" y="5547598"/>
            <a:ext cx="2836783" cy="703898"/>
          </a:xfrm>
          <a:prstGeom prst="rect">
            <a:avLst/>
          </a:prstGeom>
          <a:noFill/>
          <a:ln/>
        </p:spPr>
        <p:txBody>
          <a:bodyPr wrap="squar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Time Constraints</a:t>
            </a:r>
            <a:endParaRPr lang="en-US" sz="2200" dirty="0"/>
          </a:p>
        </p:txBody>
      </p:sp>
      <p:sp>
        <p:nvSpPr>
          <p:cNvPr id="15" name="Text 12"/>
          <p:cNvSpPr/>
          <p:nvPr/>
        </p:nvSpPr>
        <p:spPr>
          <a:xfrm>
            <a:off x="1615559" y="6395085"/>
            <a:ext cx="2836783" cy="766048"/>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Students need to optimize their preparation time.</a:t>
            </a:r>
            <a:endParaRPr lang="en-US" sz="1850" dirty="0"/>
          </a:p>
        </p:txBody>
      </p:sp>
      <p:sp>
        <p:nvSpPr>
          <p:cNvPr id="16" name="Shape 13"/>
          <p:cNvSpPr/>
          <p:nvPr/>
        </p:nvSpPr>
        <p:spPr>
          <a:xfrm>
            <a:off x="4691658" y="5547598"/>
            <a:ext cx="538520" cy="538520"/>
          </a:xfrm>
          <a:prstGeom prst="roundRect">
            <a:avLst>
              <a:gd name="adj" fmla="val 6668"/>
            </a:avLst>
          </a:prstGeom>
          <a:solidFill>
            <a:srgbClr val="304755"/>
          </a:solidFill>
          <a:ln/>
        </p:spPr>
      </p:sp>
      <p:sp>
        <p:nvSpPr>
          <p:cNvPr id="17" name="Text 14"/>
          <p:cNvSpPr/>
          <p:nvPr/>
        </p:nvSpPr>
        <p:spPr>
          <a:xfrm>
            <a:off x="4825246" y="5647849"/>
            <a:ext cx="271343" cy="337899"/>
          </a:xfrm>
          <a:prstGeom prst="rect">
            <a:avLst/>
          </a:prstGeom>
          <a:noFill/>
          <a:ln/>
        </p:spPr>
        <p:txBody>
          <a:bodyPr wrap="none" lIns="0" tIns="0" rIns="0" bIns="0" rtlCol="0" anchor="t"/>
          <a:lstStyle/>
          <a:p>
            <a:pPr algn="ctr" indent="0" marL="0">
              <a:lnSpc>
                <a:spcPts val="2650"/>
              </a:lnSpc>
              <a:buNone/>
            </a:pPr>
            <a:r>
              <a:rPr lang="en-US" sz="2650" dirty="0">
                <a:solidFill>
                  <a:srgbClr val="CAD6DE"/>
                </a:solidFill>
                <a:latin typeface="Unbounded" pitchFamily="34" charset="0"/>
                <a:ea typeface="Unbounded" pitchFamily="34" charset="-122"/>
                <a:cs typeface="Unbounded" pitchFamily="34" charset="-120"/>
              </a:rPr>
              <a:t>4</a:t>
            </a:r>
            <a:endParaRPr lang="en-US" sz="2650" dirty="0"/>
          </a:p>
        </p:txBody>
      </p:sp>
      <p:sp>
        <p:nvSpPr>
          <p:cNvPr id="18" name="Text 15"/>
          <p:cNvSpPr/>
          <p:nvPr/>
        </p:nvSpPr>
        <p:spPr>
          <a:xfrm>
            <a:off x="5469493" y="5547598"/>
            <a:ext cx="2836783" cy="703898"/>
          </a:xfrm>
          <a:prstGeom prst="rect">
            <a:avLst/>
          </a:prstGeom>
          <a:noFill/>
          <a:ln/>
        </p:spPr>
        <p:txBody>
          <a:bodyPr wrap="squar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Limited Accessibility</a:t>
            </a:r>
            <a:endParaRPr lang="en-US" sz="2200" dirty="0"/>
          </a:p>
        </p:txBody>
      </p:sp>
      <p:sp>
        <p:nvSpPr>
          <p:cNvPr id="19" name="Text 16"/>
          <p:cNvSpPr/>
          <p:nvPr/>
        </p:nvSpPr>
        <p:spPr>
          <a:xfrm>
            <a:off x="5469493" y="6395085"/>
            <a:ext cx="2836783" cy="1149072"/>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Solutions should be affordable and available to all.</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010608"/>
            <a:ext cx="6697742"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Our EdTech Solution</a:t>
            </a:r>
            <a:endParaRPr lang="en-US" sz="4400" dirty="0"/>
          </a:p>
        </p:txBody>
      </p:sp>
      <p:sp>
        <p:nvSpPr>
          <p:cNvPr id="3" name="Text 1"/>
          <p:cNvSpPr/>
          <p:nvPr/>
        </p:nvSpPr>
        <p:spPr>
          <a:xfrm>
            <a:off x="837724" y="3312914"/>
            <a:ext cx="379666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Test-Centric Approach</a:t>
            </a:r>
            <a:endParaRPr lang="en-US" sz="2200" dirty="0"/>
          </a:p>
        </p:txBody>
      </p:sp>
      <p:sp>
        <p:nvSpPr>
          <p:cNvPr id="4" name="Text 2"/>
          <p:cNvSpPr/>
          <p:nvPr/>
        </p:nvSpPr>
        <p:spPr>
          <a:xfrm>
            <a:off x="837724" y="3904178"/>
            <a:ext cx="3928586" cy="766048"/>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Comprehensive test series and practice exams.</a:t>
            </a:r>
            <a:endParaRPr lang="en-US" sz="1850" dirty="0"/>
          </a:p>
        </p:txBody>
      </p:sp>
      <p:sp>
        <p:nvSpPr>
          <p:cNvPr id="5" name="Text 3"/>
          <p:cNvSpPr/>
          <p:nvPr/>
        </p:nvSpPr>
        <p:spPr>
          <a:xfrm>
            <a:off x="837724" y="4885611"/>
            <a:ext cx="3928586" cy="766048"/>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Adaptive testing technology for personalized learning.</a:t>
            </a:r>
            <a:endParaRPr lang="en-US" sz="1850" dirty="0"/>
          </a:p>
        </p:txBody>
      </p:sp>
      <p:sp>
        <p:nvSpPr>
          <p:cNvPr id="6" name="Text 4"/>
          <p:cNvSpPr/>
          <p:nvPr/>
        </p:nvSpPr>
        <p:spPr>
          <a:xfrm>
            <a:off x="5357813" y="3312914"/>
            <a:ext cx="3067169"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Real-Time Support</a:t>
            </a:r>
            <a:endParaRPr lang="en-US" sz="2200" dirty="0"/>
          </a:p>
        </p:txBody>
      </p:sp>
      <p:sp>
        <p:nvSpPr>
          <p:cNvPr id="7" name="Text 5"/>
          <p:cNvSpPr/>
          <p:nvPr/>
        </p:nvSpPr>
        <p:spPr>
          <a:xfrm>
            <a:off x="5357813" y="3904178"/>
            <a:ext cx="3928586" cy="766048"/>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Rule-based chatbot for instant query resolution.</a:t>
            </a:r>
            <a:endParaRPr lang="en-US" sz="1850" dirty="0"/>
          </a:p>
        </p:txBody>
      </p:sp>
      <p:sp>
        <p:nvSpPr>
          <p:cNvPr id="8" name="Text 6"/>
          <p:cNvSpPr/>
          <p:nvPr/>
        </p:nvSpPr>
        <p:spPr>
          <a:xfrm>
            <a:off x="5357813" y="4885611"/>
            <a:ext cx="3928586" cy="766048"/>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Personalized insights and performance analysis.</a:t>
            </a:r>
            <a:endParaRPr lang="en-US" sz="1850" dirty="0"/>
          </a:p>
        </p:txBody>
      </p:sp>
      <p:sp>
        <p:nvSpPr>
          <p:cNvPr id="9" name="Text 7"/>
          <p:cNvSpPr/>
          <p:nvPr/>
        </p:nvSpPr>
        <p:spPr>
          <a:xfrm>
            <a:off x="9877901" y="3312914"/>
            <a:ext cx="3928586" cy="703898"/>
          </a:xfrm>
          <a:prstGeom prst="rect">
            <a:avLst/>
          </a:prstGeom>
          <a:noFill/>
          <a:ln/>
        </p:spPr>
        <p:txBody>
          <a:bodyPr wrap="squar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Enhanced User Experience</a:t>
            </a:r>
            <a:endParaRPr lang="en-US" sz="2200" dirty="0"/>
          </a:p>
        </p:txBody>
      </p:sp>
      <p:sp>
        <p:nvSpPr>
          <p:cNvPr id="10" name="Text 8"/>
          <p:cNvSpPr/>
          <p:nvPr/>
        </p:nvSpPr>
        <p:spPr>
          <a:xfrm>
            <a:off x="9877901" y="4256127"/>
            <a:ext cx="3928586" cy="766048"/>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Gamified elements for motivation and engagement.</a:t>
            </a:r>
            <a:endParaRPr lang="en-US" sz="1850" dirty="0"/>
          </a:p>
        </p:txBody>
      </p:sp>
      <p:sp>
        <p:nvSpPr>
          <p:cNvPr id="11" name="Text 9"/>
          <p:cNvSpPr/>
          <p:nvPr/>
        </p:nvSpPr>
        <p:spPr>
          <a:xfrm>
            <a:off x="9877901" y="5237559"/>
            <a:ext cx="3928586" cy="766048"/>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Intuitive UI/UX for seamless navigation and accessibility.</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3033" y="539948"/>
            <a:ext cx="5862399" cy="577096"/>
          </a:xfrm>
          <a:prstGeom prst="rect">
            <a:avLst/>
          </a:prstGeom>
          <a:noFill/>
          <a:ln/>
        </p:spPr>
        <p:txBody>
          <a:bodyPr wrap="none" lIns="0" tIns="0" rIns="0" bIns="0" rtlCol="0" anchor="t"/>
          <a:lstStyle/>
          <a:p>
            <a:pPr indent="0" marL="0">
              <a:lnSpc>
                <a:spcPts val="4500"/>
              </a:lnSpc>
              <a:buNone/>
            </a:pPr>
            <a:r>
              <a:rPr lang="en-US" sz="3600" dirty="0">
                <a:solidFill>
                  <a:srgbClr val="FFFFFF"/>
                </a:solidFill>
                <a:latin typeface="Unbounded" pitchFamily="34" charset="0"/>
                <a:ea typeface="Unbounded" pitchFamily="34" charset="-122"/>
                <a:cs typeface="Unbounded" pitchFamily="34" charset="-120"/>
              </a:rPr>
              <a:t>Technical Foundation</a:t>
            </a:r>
            <a:endParaRPr lang="en-US" sz="3600" dirty="0"/>
          </a:p>
        </p:txBody>
      </p:sp>
      <p:pic>
        <p:nvPicPr>
          <p:cNvPr id="4" name="Image 1" descr="preencoded.png">    </p:cNvPr>
          <p:cNvPicPr>
            <a:picLocks noChangeAspect="1"/>
          </p:cNvPicPr>
          <p:nvPr/>
        </p:nvPicPr>
        <p:blipFill>
          <a:blip r:embed="rId2"/>
          <a:stretch>
            <a:fillRect/>
          </a:stretch>
        </p:blipFill>
        <p:spPr>
          <a:xfrm>
            <a:off x="6173033" y="1411248"/>
            <a:ext cx="980956" cy="1569601"/>
          </a:xfrm>
          <a:prstGeom prst="rect">
            <a:avLst/>
          </a:prstGeom>
        </p:spPr>
      </p:pic>
      <p:sp>
        <p:nvSpPr>
          <p:cNvPr id="5" name="Text 1"/>
          <p:cNvSpPr/>
          <p:nvPr/>
        </p:nvSpPr>
        <p:spPr>
          <a:xfrm>
            <a:off x="7448193" y="1607344"/>
            <a:ext cx="2308265" cy="288488"/>
          </a:xfrm>
          <a:prstGeom prst="rect">
            <a:avLst/>
          </a:prstGeom>
          <a:noFill/>
          <a:ln/>
        </p:spPr>
        <p:txBody>
          <a:bodyPr wrap="none" lIns="0" tIns="0" rIns="0" bIns="0" rtlCol="0" anchor="t"/>
          <a:lstStyle/>
          <a:p>
            <a:pPr algn="l" indent="0" marL="0">
              <a:lnSpc>
                <a:spcPts val="2250"/>
              </a:lnSpc>
              <a:buNone/>
            </a:pPr>
            <a:r>
              <a:rPr lang="en-US" sz="1800" dirty="0">
                <a:solidFill>
                  <a:srgbClr val="CAD6DE"/>
                </a:solidFill>
                <a:latin typeface="Unbounded" pitchFamily="34" charset="0"/>
                <a:ea typeface="Unbounded" pitchFamily="34" charset="-122"/>
                <a:cs typeface="Unbounded" pitchFamily="34" charset="-120"/>
              </a:rPr>
              <a:t>Frontend</a:t>
            </a:r>
            <a:endParaRPr lang="en-US" sz="1800" dirty="0"/>
          </a:p>
        </p:txBody>
      </p:sp>
      <p:sp>
        <p:nvSpPr>
          <p:cNvPr id="6" name="Text 2"/>
          <p:cNvSpPr/>
          <p:nvPr/>
        </p:nvSpPr>
        <p:spPr>
          <a:xfrm>
            <a:off x="7448193" y="2013466"/>
            <a:ext cx="6495574" cy="313849"/>
          </a:xfrm>
          <a:prstGeom prst="rect">
            <a:avLst/>
          </a:prstGeom>
          <a:noFill/>
          <a:ln/>
        </p:spPr>
        <p:txBody>
          <a:bodyPr wrap="none" lIns="0" tIns="0" rIns="0" bIns="0" rtlCol="0" anchor="t"/>
          <a:lstStyle/>
          <a:p>
            <a:pPr algn="l" indent="0" marL="0">
              <a:lnSpc>
                <a:spcPts val="2450"/>
              </a:lnSpc>
              <a:buNone/>
            </a:pPr>
            <a:r>
              <a:rPr lang="en-US" sz="1500" dirty="0">
                <a:solidFill>
                  <a:srgbClr val="CAD6DE"/>
                </a:solidFill>
                <a:latin typeface="Cabin" pitchFamily="34" charset="0"/>
                <a:ea typeface="Cabin" pitchFamily="34" charset="-122"/>
                <a:cs typeface="Cabin" pitchFamily="34" charset="-120"/>
              </a:rPr>
              <a:t>React.js for a responsive, user-friendly interface.</a:t>
            </a:r>
            <a:endParaRPr lang="en-US" sz="1500" dirty="0"/>
          </a:p>
        </p:txBody>
      </p:sp>
      <p:pic>
        <p:nvPicPr>
          <p:cNvPr id="7" name="Image 2" descr="preencoded.png">    </p:cNvPr>
          <p:cNvPicPr>
            <a:picLocks noChangeAspect="1"/>
          </p:cNvPicPr>
          <p:nvPr/>
        </p:nvPicPr>
        <p:blipFill>
          <a:blip r:embed="rId3"/>
          <a:stretch>
            <a:fillRect/>
          </a:stretch>
        </p:blipFill>
        <p:spPr>
          <a:xfrm>
            <a:off x="6173033" y="2980849"/>
            <a:ext cx="980956" cy="1569601"/>
          </a:xfrm>
          <a:prstGeom prst="rect">
            <a:avLst/>
          </a:prstGeom>
        </p:spPr>
      </p:pic>
      <p:sp>
        <p:nvSpPr>
          <p:cNvPr id="8" name="Text 3"/>
          <p:cNvSpPr/>
          <p:nvPr/>
        </p:nvSpPr>
        <p:spPr>
          <a:xfrm>
            <a:off x="7448193" y="3176945"/>
            <a:ext cx="2308265" cy="288488"/>
          </a:xfrm>
          <a:prstGeom prst="rect">
            <a:avLst/>
          </a:prstGeom>
          <a:noFill/>
          <a:ln/>
        </p:spPr>
        <p:txBody>
          <a:bodyPr wrap="none" lIns="0" tIns="0" rIns="0" bIns="0" rtlCol="0" anchor="t"/>
          <a:lstStyle/>
          <a:p>
            <a:pPr algn="l" indent="0" marL="0">
              <a:lnSpc>
                <a:spcPts val="2250"/>
              </a:lnSpc>
              <a:buNone/>
            </a:pPr>
            <a:r>
              <a:rPr lang="en-US" sz="1800" dirty="0">
                <a:solidFill>
                  <a:srgbClr val="CAD6DE"/>
                </a:solidFill>
                <a:latin typeface="Unbounded" pitchFamily="34" charset="0"/>
                <a:ea typeface="Unbounded" pitchFamily="34" charset="-122"/>
                <a:cs typeface="Unbounded" pitchFamily="34" charset="-120"/>
              </a:rPr>
              <a:t>Backend</a:t>
            </a:r>
            <a:endParaRPr lang="en-US" sz="1800" dirty="0"/>
          </a:p>
        </p:txBody>
      </p:sp>
      <p:sp>
        <p:nvSpPr>
          <p:cNvPr id="9" name="Text 4"/>
          <p:cNvSpPr/>
          <p:nvPr/>
        </p:nvSpPr>
        <p:spPr>
          <a:xfrm>
            <a:off x="7448193" y="3583067"/>
            <a:ext cx="6495574" cy="313849"/>
          </a:xfrm>
          <a:prstGeom prst="rect">
            <a:avLst/>
          </a:prstGeom>
          <a:noFill/>
          <a:ln/>
        </p:spPr>
        <p:txBody>
          <a:bodyPr wrap="none" lIns="0" tIns="0" rIns="0" bIns="0" rtlCol="0" anchor="t"/>
          <a:lstStyle/>
          <a:p>
            <a:pPr algn="l" indent="0" marL="0">
              <a:lnSpc>
                <a:spcPts val="2450"/>
              </a:lnSpc>
              <a:buNone/>
            </a:pPr>
            <a:r>
              <a:rPr lang="en-US" sz="1500" dirty="0">
                <a:solidFill>
                  <a:srgbClr val="CAD6DE"/>
                </a:solidFill>
                <a:latin typeface="Cabin" pitchFamily="34" charset="0"/>
                <a:ea typeface="Cabin" pitchFamily="34" charset="-122"/>
                <a:cs typeface="Cabin" pitchFamily="34" charset="-120"/>
              </a:rPr>
              <a:t>Node.js and Express for robust data handling and real-time interaction.</a:t>
            </a:r>
            <a:endParaRPr lang="en-US" sz="1500" dirty="0"/>
          </a:p>
        </p:txBody>
      </p:sp>
      <p:pic>
        <p:nvPicPr>
          <p:cNvPr id="10" name="Image 3" descr="preencoded.png">    </p:cNvPr>
          <p:cNvPicPr>
            <a:picLocks noChangeAspect="1"/>
          </p:cNvPicPr>
          <p:nvPr/>
        </p:nvPicPr>
        <p:blipFill>
          <a:blip r:embed="rId4"/>
          <a:stretch>
            <a:fillRect/>
          </a:stretch>
        </p:blipFill>
        <p:spPr>
          <a:xfrm>
            <a:off x="6173033" y="4550450"/>
            <a:ext cx="980956" cy="1569601"/>
          </a:xfrm>
          <a:prstGeom prst="rect">
            <a:avLst/>
          </a:prstGeom>
        </p:spPr>
      </p:pic>
      <p:sp>
        <p:nvSpPr>
          <p:cNvPr id="11" name="Text 5"/>
          <p:cNvSpPr/>
          <p:nvPr/>
        </p:nvSpPr>
        <p:spPr>
          <a:xfrm>
            <a:off x="7448193" y="4746546"/>
            <a:ext cx="2308265" cy="288488"/>
          </a:xfrm>
          <a:prstGeom prst="rect">
            <a:avLst/>
          </a:prstGeom>
          <a:noFill/>
          <a:ln/>
        </p:spPr>
        <p:txBody>
          <a:bodyPr wrap="none" lIns="0" tIns="0" rIns="0" bIns="0" rtlCol="0" anchor="t"/>
          <a:lstStyle/>
          <a:p>
            <a:pPr algn="l" indent="0" marL="0">
              <a:lnSpc>
                <a:spcPts val="2250"/>
              </a:lnSpc>
              <a:buNone/>
            </a:pPr>
            <a:r>
              <a:rPr lang="en-US" sz="1800" dirty="0">
                <a:solidFill>
                  <a:srgbClr val="CAD6DE"/>
                </a:solidFill>
                <a:latin typeface="Unbounded" pitchFamily="34" charset="0"/>
                <a:ea typeface="Unbounded" pitchFamily="34" charset="-122"/>
                <a:cs typeface="Unbounded" pitchFamily="34" charset="-120"/>
              </a:rPr>
              <a:t>Database</a:t>
            </a:r>
            <a:endParaRPr lang="en-US" sz="1800" dirty="0"/>
          </a:p>
        </p:txBody>
      </p:sp>
      <p:sp>
        <p:nvSpPr>
          <p:cNvPr id="12" name="Text 6"/>
          <p:cNvSpPr/>
          <p:nvPr/>
        </p:nvSpPr>
        <p:spPr>
          <a:xfrm>
            <a:off x="7448193" y="5152668"/>
            <a:ext cx="6495574" cy="313849"/>
          </a:xfrm>
          <a:prstGeom prst="rect">
            <a:avLst/>
          </a:prstGeom>
          <a:noFill/>
          <a:ln/>
        </p:spPr>
        <p:txBody>
          <a:bodyPr wrap="none" lIns="0" tIns="0" rIns="0" bIns="0" rtlCol="0" anchor="t"/>
          <a:lstStyle/>
          <a:p>
            <a:pPr algn="l" indent="0" marL="0">
              <a:lnSpc>
                <a:spcPts val="2450"/>
              </a:lnSpc>
              <a:buNone/>
            </a:pPr>
            <a:r>
              <a:rPr lang="en-US" sz="1500" dirty="0">
                <a:solidFill>
                  <a:srgbClr val="CAD6DE"/>
                </a:solidFill>
                <a:latin typeface="Cabin" pitchFamily="34" charset="0"/>
                <a:ea typeface="Cabin" pitchFamily="34" charset="-122"/>
                <a:cs typeface="Cabin" pitchFamily="34" charset="-120"/>
              </a:rPr>
              <a:t>MongoDB for secure and scalable data storage.</a:t>
            </a:r>
            <a:endParaRPr lang="en-US" sz="1500" dirty="0"/>
          </a:p>
        </p:txBody>
      </p:sp>
      <p:pic>
        <p:nvPicPr>
          <p:cNvPr id="13" name="Image 4" descr="preencoded.png">    </p:cNvPr>
          <p:cNvPicPr>
            <a:picLocks noChangeAspect="1"/>
          </p:cNvPicPr>
          <p:nvPr/>
        </p:nvPicPr>
        <p:blipFill>
          <a:blip r:embed="rId5"/>
          <a:stretch>
            <a:fillRect/>
          </a:stretch>
        </p:blipFill>
        <p:spPr>
          <a:xfrm>
            <a:off x="6173033" y="6120051"/>
            <a:ext cx="980956" cy="1569601"/>
          </a:xfrm>
          <a:prstGeom prst="rect">
            <a:avLst/>
          </a:prstGeom>
        </p:spPr>
      </p:pic>
      <p:sp>
        <p:nvSpPr>
          <p:cNvPr id="14" name="Text 7"/>
          <p:cNvSpPr/>
          <p:nvPr/>
        </p:nvSpPr>
        <p:spPr>
          <a:xfrm>
            <a:off x="7448193" y="6316147"/>
            <a:ext cx="2308265" cy="288488"/>
          </a:xfrm>
          <a:prstGeom prst="rect">
            <a:avLst/>
          </a:prstGeom>
          <a:noFill/>
          <a:ln/>
        </p:spPr>
        <p:txBody>
          <a:bodyPr wrap="none" lIns="0" tIns="0" rIns="0" bIns="0" rtlCol="0" anchor="t"/>
          <a:lstStyle/>
          <a:p>
            <a:pPr algn="l" indent="0" marL="0">
              <a:lnSpc>
                <a:spcPts val="2250"/>
              </a:lnSpc>
              <a:buNone/>
            </a:pPr>
            <a:r>
              <a:rPr lang="en-US" sz="1800" dirty="0">
                <a:solidFill>
                  <a:srgbClr val="CAD6DE"/>
                </a:solidFill>
                <a:latin typeface="Unbounded" pitchFamily="34" charset="0"/>
                <a:ea typeface="Unbounded" pitchFamily="34" charset="-122"/>
                <a:cs typeface="Unbounded" pitchFamily="34" charset="-120"/>
              </a:rPr>
              <a:t>Chatbot</a:t>
            </a:r>
            <a:endParaRPr lang="en-US" sz="1800" dirty="0"/>
          </a:p>
        </p:txBody>
      </p:sp>
      <p:sp>
        <p:nvSpPr>
          <p:cNvPr id="15" name="Text 8"/>
          <p:cNvSpPr/>
          <p:nvPr/>
        </p:nvSpPr>
        <p:spPr>
          <a:xfrm>
            <a:off x="7448193" y="6722269"/>
            <a:ext cx="6495574" cy="313849"/>
          </a:xfrm>
          <a:prstGeom prst="rect">
            <a:avLst/>
          </a:prstGeom>
          <a:noFill/>
          <a:ln/>
        </p:spPr>
        <p:txBody>
          <a:bodyPr wrap="none" lIns="0" tIns="0" rIns="0" bIns="0" rtlCol="0" anchor="t"/>
          <a:lstStyle/>
          <a:p>
            <a:pPr algn="l" indent="0" marL="0">
              <a:lnSpc>
                <a:spcPts val="2450"/>
              </a:lnSpc>
              <a:buNone/>
            </a:pPr>
            <a:r>
              <a:rPr lang="en-US" sz="1500" dirty="0">
                <a:solidFill>
                  <a:srgbClr val="CAD6DE"/>
                </a:solidFill>
                <a:latin typeface="Cabin" pitchFamily="34" charset="0"/>
                <a:ea typeface="Cabin" pitchFamily="34" charset="-122"/>
                <a:cs typeface="Cabin" pitchFamily="34" charset="-120"/>
              </a:rPr>
              <a:t>Rule-based chatbot for personalized support and insights.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429464"/>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Feasibility and Viability</a:t>
            </a:r>
            <a:endParaRPr lang="en-US" sz="4400" dirty="0"/>
          </a:p>
        </p:txBody>
      </p:sp>
      <p:sp>
        <p:nvSpPr>
          <p:cNvPr id="4" name="Shape 1"/>
          <p:cNvSpPr/>
          <p:nvPr/>
        </p:nvSpPr>
        <p:spPr>
          <a:xfrm>
            <a:off x="837724" y="3196471"/>
            <a:ext cx="7468553" cy="3603665"/>
          </a:xfrm>
          <a:prstGeom prst="roundRect">
            <a:avLst>
              <a:gd name="adj" fmla="val 996"/>
            </a:avLst>
          </a:prstGeom>
          <a:noFill/>
          <a:ln w="7620">
            <a:solidFill>
              <a:srgbClr val="FFFFFF">
                <a:alpha val="24000"/>
              </a:srgbClr>
            </a:solidFill>
            <a:prstDash val="solid"/>
          </a:ln>
        </p:spPr>
      </p:sp>
      <p:sp>
        <p:nvSpPr>
          <p:cNvPr id="5" name="Shape 2"/>
          <p:cNvSpPr/>
          <p:nvPr/>
        </p:nvSpPr>
        <p:spPr>
          <a:xfrm>
            <a:off x="845344" y="3204091"/>
            <a:ext cx="7453312" cy="685443"/>
          </a:xfrm>
          <a:prstGeom prst="rect">
            <a:avLst/>
          </a:prstGeom>
          <a:solidFill>
            <a:srgbClr val="FFFFFF">
              <a:alpha val="4000"/>
            </a:srgbClr>
          </a:solidFill>
          <a:ln/>
        </p:spPr>
      </p:sp>
      <p:sp>
        <p:nvSpPr>
          <p:cNvPr id="6" name="Text 3"/>
          <p:cNvSpPr/>
          <p:nvPr/>
        </p:nvSpPr>
        <p:spPr>
          <a:xfrm>
            <a:off x="1084659" y="3355300"/>
            <a:ext cx="3244215" cy="383024"/>
          </a:xfrm>
          <a:prstGeom prst="rect">
            <a:avLst/>
          </a:prstGeom>
          <a:noFill/>
          <a:ln/>
        </p:spPr>
        <p:txBody>
          <a:bodyPr wrap="non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Feasibility</a:t>
            </a:r>
            <a:endParaRPr lang="en-US" sz="1850" dirty="0"/>
          </a:p>
        </p:txBody>
      </p:sp>
      <p:sp>
        <p:nvSpPr>
          <p:cNvPr id="7" name="Text 4"/>
          <p:cNvSpPr/>
          <p:nvPr/>
        </p:nvSpPr>
        <p:spPr>
          <a:xfrm>
            <a:off x="4815126" y="3355300"/>
            <a:ext cx="3244215" cy="383024"/>
          </a:xfrm>
          <a:prstGeom prst="rect">
            <a:avLst/>
          </a:prstGeom>
          <a:noFill/>
          <a:ln/>
        </p:spPr>
        <p:txBody>
          <a:bodyPr wrap="non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Viability</a:t>
            </a:r>
            <a:endParaRPr lang="en-US" sz="1850" dirty="0"/>
          </a:p>
        </p:txBody>
      </p:sp>
      <p:sp>
        <p:nvSpPr>
          <p:cNvPr id="8" name="Shape 5"/>
          <p:cNvSpPr/>
          <p:nvPr/>
        </p:nvSpPr>
        <p:spPr>
          <a:xfrm>
            <a:off x="845344" y="3889534"/>
            <a:ext cx="7453312" cy="1451491"/>
          </a:xfrm>
          <a:prstGeom prst="rect">
            <a:avLst/>
          </a:prstGeom>
          <a:solidFill>
            <a:srgbClr val="000000">
              <a:alpha val="4000"/>
            </a:srgbClr>
          </a:solidFill>
          <a:ln/>
        </p:spPr>
      </p:sp>
      <p:sp>
        <p:nvSpPr>
          <p:cNvPr id="9" name="Text 6"/>
          <p:cNvSpPr/>
          <p:nvPr/>
        </p:nvSpPr>
        <p:spPr>
          <a:xfrm>
            <a:off x="1084659" y="4040743"/>
            <a:ext cx="3244215" cy="766048"/>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Rule-based chatbot for efficient query resolution.</a:t>
            </a:r>
            <a:endParaRPr lang="en-US" sz="1850" dirty="0"/>
          </a:p>
        </p:txBody>
      </p:sp>
      <p:sp>
        <p:nvSpPr>
          <p:cNvPr id="10" name="Text 7"/>
          <p:cNvSpPr/>
          <p:nvPr/>
        </p:nvSpPr>
        <p:spPr>
          <a:xfrm>
            <a:off x="4815126" y="4040743"/>
            <a:ext cx="3244215" cy="1149072"/>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High demand for test-centric platforms with real-time support.</a:t>
            </a:r>
            <a:endParaRPr lang="en-US" sz="1850" dirty="0"/>
          </a:p>
        </p:txBody>
      </p:sp>
      <p:sp>
        <p:nvSpPr>
          <p:cNvPr id="11" name="Shape 8"/>
          <p:cNvSpPr/>
          <p:nvPr/>
        </p:nvSpPr>
        <p:spPr>
          <a:xfrm>
            <a:off x="845344" y="5341025"/>
            <a:ext cx="7453312" cy="1451491"/>
          </a:xfrm>
          <a:prstGeom prst="rect">
            <a:avLst/>
          </a:prstGeom>
          <a:solidFill>
            <a:srgbClr val="FFFFFF">
              <a:alpha val="4000"/>
            </a:srgbClr>
          </a:solidFill>
          <a:ln/>
        </p:spPr>
      </p:sp>
      <p:sp>
        <p:nvSpPr>
          <p:cNvPr id="12" name="Text 9"/>
          <p:cNvSpPr/>
          <p:nvPr/>
        </p:nvSpPr>
        <p:spPr>
          <a:xfrm>
            <a:off x="1084659" y="5492234"/>
            <a:ext cx="3244215" cy="766048"/>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Modular code for easy expansion and customization.</a:t>
            </a:r>
            <a:endParaRPr lang="en-US" sz="1850" dirty="0"/>
          </a:p>
        </p:txBody>
      </p:sp>
      <p:sp>
        <p:nvSpPr>
          <p:cNvPr id="13" name="Text 10"/>
          <p:cNvSpPr/>
          <p:nvPr/>
        </p:nvSpPr>
        <p:spPr>
          <a:xfrm>
            <a:off x="4815126" y="5492234"/>
            <a:ext cx="3244215" cy="1149072"/>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Low operating costs due to minimal server load and resource utilization.</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948928"/>
            <a:ext cx="6869549"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Impact and Benefits</a:t>
            </a:r>
            <a:endParaRPr lang="en-US" sz="4400" dirty="0"/>
          </a:p>
        </p:txBody>
      </p:sp>
      <p:pic>
        <p:nvPicPr>
          <p:cNvPr id="4" name="Image 1" descr="preencoded.png">    </p:cNvPr>
          <p:cNvPicPr>
            <a:picLocks noChangeAspect="1"/>
          </p:cNvPicPr>
          <p:nvPr/>
        </p:nvPicPr>
        <p:blipFill>
          <a:blip r:embed="rId2"/>
          <a:stretch>
            <a:fillRect/>
          </a:stretch>
        </p:blipFill>
        <p:spPr>
          <a:xfrm>
            <a:off x="6324124" y="2011918"/>
            <a:ext cx="598408" cy="598408"/>
          </a:xfrm>
          <a:prstGeom prst="rect">
            <a:avLst/>
          </a:prstGeom>
        </p:spPr>
      </p:pic>
      <p:sp>
        <p:nvSpPr>
          <p:cNvPr id="5" name="Text 1"/>
          <p:cNvSpPr/>
          <p:nvPr/>
        </p:nvSpPr>
        <p:spPr>
          <a:xfrm>
            <a:off x="6324124" y="2849642"/>
            <a:ext cx="2876074"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Student Success</a:t>
            </a:r>
            <a:endParaRPr lang="en-US" sz="2200" dirty="0"/>
          </a:p>
        </p:txBody>
      </p:sp>
      <p:sp>
        <p:nvSpPr>
          <p:cNvPr id="6" name="Text 2"/>
          <p:cNvSpPr/>
          <p:nvPr/>
        </p:nvSpPr>
        <p:spPr>
          <a:xfrm>
            <a:off x="6324124" y="3345180"/>
            <a:ext cx="3554730"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Improves test performance and builds confidence.</a:t>
            </a:r>
            <a:endParaRPr lang="en-US" sz="1850" dirty="0"/>
          </a:p>
        </p:txBody>
      </p:sp>
      <p:pic>
        <p:nvPicPr>
          <p:cNvPr id="7" name="Image 2" descr="preencoded.png">    </p:cNvPr>
          <p:cNvPicPr>
            <a:picLocks noChangeAspect="1"/>
          </p:cNvPicPr>
          <p:nvPr/>
        </p:nvPicPr>
        <p:blipFill>
          <a:blip r:embed="rId3"/>
          <a:stretch>
            <a:fillRect/>
          </a:stretch>
        </p:blipFill>
        <p:spPr>
          <a:xfrm>
            <a:off x="10237827" y="2011918"/>
            <a:ext cx="598408" cy="598408"/>
          </a:xfrm>
          <a:prstGeom prst="rect">
            <a:avLst/>
          </a:prstGeom>
        </p:spPr>
      </p:pic>
      <p:sp>
        <p:nvSpPr>
          <p:cNvPr id="8" name="Text 3"/>
          <p:cNvSpPr/>
          <p:nvPr/>
        </p:nvSpPr>
        <p:spPr>
          <a:xfrm>
            <a:off x="10237827" y="2849642"/>
            <a:ext cx="3554849" cy="703898"/>
          </a:xfrm>
          <a:prstGeom prst="rect">
            <a:avLst/>
          </a:prstGeom>
          <a:noFill/>
          <a:ln/>
        </p:spPr>
        <p:txBody>
          <a:bodyPr wrap="squar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Personalized Insights</a:t>
            </a:r>
            <a:endParaRPr lang="en-US" sz="2200" dirty="0"/>
          </a:p>
        </p:txBody>
      </p:sp>
      <p:sp>
        <p:nvSpPr>
          <p:cNvPr id="9" name="Text 4"/>
          <p:cNvSpPr/>
          <p:nvPr/>
        </p:nvSpPr>
        <p:spPr>
          <a:xfrm>
            <a:off x="10237827" y="3697129"/>
            <a:ext cx="3554849"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Identifies weak areas and guides study plans.</a:t>
            </a:r>
            <a:endParaRPr lang="en-US" sz="1850" dirty="0"/>
          </a:p>
        </p:txBody>
      </p:sp>
      <p:pic>
        <p:nvPicPr>
          <p:cNvPr id="10" name="Image 3" descr="preencoded.png">    </p:cNvPr>
          <p:cNvPicPr>
            <a:picLocks noChangeAspect="1"/>
          </p:cNvPicPr>
          <p:nvPr/>
        </p:nvPicPr>
        <p:blipFill>
          <a:blip r:embed="rId4"/>
          <a:stretch>
            <a:fillRect/>
          </a:stretch>
        </p:blipFill>
        <p:spPr>
          <a:xfrm>
            <a:off x="6324124" y="5181243"/>
            <a:ext cx="598408" cy="598408"/>
          </a:xfrm>
          <a:prstGeom prst="rect">
            <a:avLst/>
          </a:prstGeom>
        </p:spPr>
      </p:pic>
      <p:sp>
        <p:nvSpPr>
          <p:cNvPr id="11" name="Text 5"/>
          <p:cNvSpPr/>
          <p:nvPr/>
        </p:nvSpPr>
        <p:spPr>
          <a:xfrm>
            <a:off x="6324124" y="6018967"/>
            <a:ext cx="3263027"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Engagement Boost</a:t>
            </a:r>
            <a:endParaRPr lang="en-US" sz="2200" dirty="0"/>
          </a:p>
        </p:txBody>
      </p:sp>
      <p:sp>
        <p:nvSpPr>
          <p:cNvPr id="12" name="Text 6"/>
          <p:cNvSpPr/>
          <p:nvPr/>
        </p:nvSpPr>
        <p:spPr>
          <a:xfrm>
            <a:off x="6324124" y="6514505"/>
            <a:ext cx="3554730"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Gamified elements and interactive feedback.</a:t>
            </a:r>
            <a:endParaRPr lang="en-US" sz="1850" dirty="0"/>
          </a:p>
        </p:txBody>
      </p:sp>
      <p:pic>
        <p:nvPicPr>
          <p:cNvPr id="13" name="Image 4" descr="preencoded.png">    </p:cNvPr>
          <p:cNvPicPr>
            <a:picLocks noChangeAspect="1"/>
          </p:cNvPicPr>
          <p:nvPr/>
        </p:nvPicPr>
        <p:blipFill>
          <a:blip r:embed="rId5"/>
          <a:stretch>
            <a:fillRect/>
          </a:stretch>
        </p:blipFill>
        <p:spPr>
          <a:xfrm>
            <a:off x="10237827" y="5181243"/>
            <a:ext cx="598408" cy="598408"/>
          </a:xfrm>
          <a:prstGeom prst="rect">
            <a:avLst/>
          </a:prstGeom>
        </p:spPr>
      </p:pic>
      <p:sp>
        <p:nvSpPr>
          <p:cNvPr id="14" name="Text 7"/>
          <p:cNvSpPr/>
          <p:nvPr/>
        </p:nvSpPr>
        <p:spPr>
          <a:xfrm>
            <a:off x="10237827" y="6018967"/>
            <a:ext cx="3268147"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Scalable &amp; Inclusive</a:t>
            </a:r>
            <a:endParaRPr lang="en-US" sz="2200" dirty="0"/>
          </a:p>
        </p:txBody>
      </p:sp>
      <p:sp>
        <p:nvSpPr>
          <p:cNvPr id="15" name="Text 8"/>
          <p:cNvSpPr/>
          <p:nvPr/>
        </p:nvSpPr>
        <p:spPr>
          <a:xfrm>
            <a:off x="10237827" y="6514505"/>
            <a:ext cx="3554849"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Adaptable to various exams and user needs.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465189"/>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The Future of Learning</a:t>
            </a:r>
            <a:endParaRPr lang="en-US" sz="4400" dirty="0"/>
          </a:p>
        </p:txBody>
      </p:sp>
      <p:sp>
        <p:nvSpPr>
          <p:cNvPr id="4" name="Text 1"/>
          <p:cNvSpPr/>
          <p:nvPr/>
        </p:nvSpPr>
        <p:spPr>
          <a:xfrm>
            <a:off x="6324124" y="4232196"/>
            <a:ext cx="7468553" cy="1532096"/>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We envision a future where students can access personalized, effective learning experiences tailored to their needs and goals. We are excited to continue developing our platform, expanding its features and reaching more students on their journey to success.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2024-11-13T06:17:07Z</dcterms:created>
  <dcterms:modified xsi:type="dcterms:W3CDTF">2024-11-13T06:17:07Z</dcterms:modified>
</cp:coreProperties>
</file>